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87" r:id="rId3"/>
    <p:sldId id="276" r:id="rId4"/>
    <p:sldId id="277" r:id="rId5"/>
    <p:sldId id="283" r:id="rId6"/>
    <p:sldId id="274" r:id="rId7"/>
    <p:sldId id="278" r:id="rId8"/>
    <p:sldId id="279" r:id="rId9"/>
    <p:sldId id="284" r:id="rId10"/>
    <p:sldId id="288" r:id="rId11"/>
    <p:sldId id="281" r:id="rId12"/>
    <p:sldId id="282" r:id="rId13"/>
    <p:sldId id="280" r:id="rId14"/>
    <p:sldId id="285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42201-8F57-48CC-8F55-E2459CEDEF29}" type="datetimeFigureOut">
              <a:rPr lang="en-AU" smtClean="0"/>
              <a:pPr/>
              <a:t>21/07/2011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B1823-AD80-4548-8768-589899F911D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Its all about stages...</a:t>
            </a:r>
            <a:endParaRPr lang="en-AU" dirty="0">
              <a:solidFill>
                <a:srgbClr val="FFC000"/>
              </a:solidFill>
            </a:endParaRPr>
          </a:p>
        </p:txBody>
      </p:sp>
      <p:pic>
        <p:nvPicPr>
          <p:cNvPr id="4" name="Picture 3" descr="Couple_in_b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420888"/>
            <a:ext cx="53975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793507"/>
          </a:xfrm>
        </p:spPr>
        <p:txBody>
          <a:bodyPr>
            <a:normAutofit fontScale="47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6300" b="1" dirty="0" smtClean="0">
                <a:solidFill>
                  <a:srgbClr val="FFFF00"/>
                </a:solidFill>
                <a:cs typeface="Arial" pitchFamily="34" charset="0"/>
              </a:rPr>
              <a:t>12 WEEKS:</a:t>
            </a:r>
            <a:r>
              <a:rPr lang="en-US" sz="6300" dirty="0" smtClean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5.5 cm long, is aware of sound, all organs working (except the lungs), can suck its thumb, will sneeze if something touches its nose</a:t>
            </a: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6300" b="1" dirty="0" smtClean="0">
                <a:solidFill>
                  <a:srgbClr val="FFFF00"/>
                </a:solidFill>
                <a:cs typeface="Arial" pitchFamily="34" charset="0"/>
              </a:rPr>
              <a:t>20 WEEKS:</a:t>
            </a:r>
            <a:r>
              <a:rPr lang="en-US" sz="6300" dirty="0" smtClean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First movements felt by the woman, </a:t>
            </a:r>
            <a:r>
              <a:rPr lang="en-US" sz="6300" dirty="0" err="1" smtClean="0">
                <a:solidFill>
                  <a:schemeClr val="accent6"/>
                </a:solidFill>
                <a:cs typeface="Arial" pitchFamily="34" charset="0"/>
              </a:rPr>
              <a:t>foetus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 can feel pain</a:t>
            </a: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6300" b="1" dirty="0" smtClean="0">
                <a:solidFill>
                  <a:srgbClr val="FFFF00"/>
                </a:solidFill>
                <a:cs typeface="Arial" pitchFamily="34" charset="0"/>
              </a:rPr>
              <a:t>28 WEEKS:</a:t>
            </a:r>
            <a:r>
              <a:rPr lang="en-US" sz="6300" b="1" dirty="0" smtClean="0">
                <a:solidFill>
                  <a:schemeClr val="accent6"/>
                </a:solidFill>
                <a:cs typeface="Arial" pitchFamily="34" charset="0"/>
              </a:rPr>
              <a:t> 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Lungs mature enabling the </a:t>
            </a:r>
            <a:r>
              <a:rPr lang="en-US" sz="6300" dirty="0" err="1" smtClean="0">
                <a:solidFill>
                  <a:schemeClr val="accent6"/>
                </a:solidFill>
                <a:cs typeface="Arial" pitchFamily="34" charset="0"/>
              </a:rPr>
              <a:t>foetus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 to breathe by itself once born , Opens eyes</a:t>
            </a: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sz="6300" b="1" dirty="0" smtClean="0">
              <a:solidFill>
                <a:srgbClr val="FFFF00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6300" b="1" dirty="0" smtClean="0">
                <a:solidFill>
                  <a:srgbClr val="FFFF00"/>
                </a:solidFill>
                <a:cs typeface="Arial" pitchFamily="34" charset="0"/>
              </a:rPr>
              <a:t>32 WEEKS: 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Layers of fat form under the skin to keep the </a:t>
            </a:r>
            <a:r>
              <a:rPr lang="en-US" sz="6300" dirty="0" err="1" smtClean="0">
                <a:solidFill>
                  <a:schemeClr val="accent6"/>
                </a:solidFill>
                <a:cs typeface="Arial" pitchFamily="34" charset="0"/>
              </a:rPr>
              <a:t>foetus</a:t>
            </a:r>
            <a:r>
              <a:rPr lang="en-US" sz="6300" dirty="0" smtClean="0">
                <a:solidFill>
                  <a:schemeClr val="accent6"/>
                </a:solidFill>
                <a:cs typeface="Arial" pitchFamily="34" charset="0"/>
              </a:rPr>
              <a:t> warm in preparation for birth and life outside the womb.</a:t>
            </a:r>
            <a:endParaRPr lang="en-US" sz="6300" b="1" dirty="0" smtClean="0">
              <a:solidFill>
                <a:schemeClr val="accent6"/>
              </a:solidFill>
              <a:cs typeface="Arial" pitchFamily="34" charset="0"/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Love to categorise.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1st Trimester 1-12 weeks</a:t>
            </a:r>
            <a:r>
              <a:rPr lang="en-AU" dirty="0" smtClean="0">
                <a:solidFill>
                  <a:schemeClr val="accent6"/>
                </a:solidFill>
              </a:rPr>
              <a:t>		13 Grams 5 cm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Germinal 		Foundation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Embryonic</a:t>
            </a:r>
          </a:p>
          <a:p>
            <a:endParaRPr lang="en-AU" dirty="0" smtClean="0">
              <a:solidFill>
                <a:schemeClr val="accent6"/>
              </a:solidFill>
            </a:endParaRPr>
          </a:p>
          <a:p>
            <a:r>
              <a:rPr lang="en-AU" dirty="0" smtClean="0">
                <a:solidFill>
                  <a:srgbClr val="FFFF00"/>
                </a:solidFill>
              </a:rPr>
              <a:t>2</a:t>
            </a:r>
            <a:r>
              <a:rPr lang="en-AU" baseline="30000" dirty="0" smtClean="0">
                <a:solidFill>
                  <a:srgbClr val="FFFF00"/>
                </a:solidFill>
              </a:rPr>
              <a:t>nd</a:t>
            </a:r>
            <a:r>
              <a:rPr lang="en-AU" dirty="0" smtClean="0">
                <a:solidFill>
                  <a:srgbClr val="FFFF00"/>
                </a:solidFill>
              </a:rPr>
              <a:t> Trimester 13-27 weeks	</a:t>
            </a:r>
            <a:r>
              <a:rPr lang="en-AU" dirty="0" smtClean="0">
                <a:solidFill>
                  <a:schemeClr val="accent6"/>
                </a:solidFill>
              </a:rPr>
              <a:t>	1Kg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Foetal			Refinement/Specialisation</a:t>
            </a:r>
          </a:p>
          <a:p>
            <a:pPr>
              <a:buNone/>
            </a:pPr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rgbClr val="FFFF00"/>
                </a:solidFill>
              </a:rPr>
              <a:t>3</a:t>
            </a:r>
            <a:r>
              <a:rPr lang="en-AU" baseline="30000" dirty="0" smtClean="0">
                <a:solidFill>
                  <a:srgbClr val="FFFF00"/>
                </a:solidFill>
              </a:rPr>
              <a:t>rd</a:t>
            </a:r>
            <a:r>
              <a:rPr lang="en-AU" dirty="0" smtClean="0">
                <a:solidFill>
                  <a:srgbClr val="FFFF00"/>
                </a:solidFill>
              </a:rPr>
              <a:t> Trimester 28-40 weeks</a:t>
            </a:r>
            <a:r>
              <a:rPr lang="en-AU" dirty="0" smtClean="0">
                <a:solidFill>
                  <a:schemeClr val="accent6"/>
                </a:solidFill>
              </a:rPr>
              <a:t>		3.4Kg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Foetal			GROWTH!</a:t>
            </a:r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1746" name="Picture 2" descr="http://embryology.med.unsw.edu.au/Medicine/images/hcriticalde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189612" cy="5176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Cephalocaudal Development</a:t>
            </a:r>
          </a:p>
          <a:p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chemeClr val="accent6"/>
                </a:solidFill>
              </a:rPr>
              <a:t>Head down to toes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Gradual gaining of control of the body.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Head . . . . . . . facial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Torso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Limbs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Extremities.</a:t>
            </a:r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Proximodistal development</a:t>
            </a:r>
          </a:p>
          <a:p>
            <a:endParaRPr lang="en-AU" dirty="0" smtClean="0">
              <a:solidFill>
                <a:srgbClr val="FFFF00"/>
              </a:solidFill>
            </a:endParaRPr>
          </a:p>
          <a:p>
            <a:r>
              <a:rPr lang="en-AU" dirty="0" smtClean="0">
                <a:solidFill>
                  <a:schemeClr val="accent6"/>
                </a:solidFill>
              </a:rPr>
              <a:t>Inside to out (Spinal column)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Torso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Limbs 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Hands and feet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Toes</a:t>
            </a:r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ir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472171" cy="5873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feink.files.wordpress.com/2011/01/healthy_pregnancy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12776"/>
            <a:ext cx="3267075" cy="405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dirty="0" smtClean="0">
                <a:solidFill>
                  <a:srgbClr val="FFC000"/>
                </a:solidFill>
              </a:rPr>
              <a:t>Childhood</a:t>
            </a:r>
          </a:p>
          <a:p>
            <a:pPr algn="ctr">
              <a:buNone/>
            </a:pPr>
            <a:endParaRPr lang="en-AU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AU" dirty="0" smtClean="0">
                <a:solidFill>
                  <a:srgbClr val="FFC000"/>
                </a:solidFill>
              </a:rPr>
              <a:t>Birth  -  12years</a:t>
            </a:r>
          </a:p>
          <a:p>
            <a:pPr algn="ctr">
              <a:buNone/>
            </a:pPr>
            <a:endParaRPr lang="en-AU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AU" sz="2800" dirty="0" smtClean="0">
                <a:solidFill>
                  <a:srgbClr val="FFC000"/>
                </a:solidFill>
              </a:rPr>
              <a:t>Conception Prenatal Infant Toddler Child</a:t>
            </a:r>
          </a:p>
          <a:p>
            <a:pPr algn="ctr">
              <a:buNone/>
            </a:pPr>
            <a:endParaRPr lang="en-AU" sz="28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endParaRPr lang="en-AU" sz="18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AU" sz="1800" dirty="0" smtClean="0">
                <a:solidFill>
                  <a:srgbClr val="FFC000"/>
                </a:solidFill>
              </a:rPr>
              <a:t>Sperm Ovum Germinal Embryonic Foetal Newborns Babies Infants Toddler Preschooler</a:t>
            </a:r>
          </a:p>
          <a:p>
            <a:pPr algn="ctr">
              <a:buNone/>
            </a:pPr>
            <a:r>
              <a:rPr lang="en-AU" dirty="0" smtClean="0"/>
              <a:t>	</a:t>
            </a:r>
            <a:endParaRPr lang="en-AU" dirty="0"/>
          </a:p>
        </p:txBody>
      </p:sp>
      <p:grpSp>
        <p:nvGrpSpPr>
          <p:cNvPr id="16" name="Group 15"/>
          <p:cNvGrpSpPr/>
          <p:nvPr/>
        </p:nvGrpSpPr>
        <p:grpSpPr>
          <a:xfrm>
            <a:off x="3995936" y="1628800"/>
            <a:ext cx="1368152" cy="648072"/>
            <a:chOff x="10332640" y="620688"/>
            <a:chExt cx="1368152" cy="936104"/>
          </a:xfrm>
        </p:grpSpPr>
        <p:cxnSp>
          <p:nvCxnSpPr>
            <p:cNvPr id="10" name="Elbow Connector 9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995936" y="2636912"/>
            <a:ext cx="1368152" cy="648072"/>
            <a:chOff x="10332640" y="620688"/>
            <a:chExt cx="1368152" cy="936104"/>
          </a:xfrm>
        </p:grpSpPr>
        <p:cxnSp>
          <p:nvCxnSpPr>
            <p:cNvPr id="19" name="Elbow Connector 18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364088" y="2636912"/>
            <a:ext cx="1368152" cy="648072"/>
            <a:chOff x="10332640" y="620688"/>
            <a:chExt cx="1368152" cy="936104"/>
          </a:xfrm>
        </p:grpSpPr>
        <p:cxnSp>
          <p:nvCxnSpPr>
            <p:cNvPr id="26" name="Elbow Connector 25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2627784" y="2636912"/>
            <a:ext cx="1368152" cy="648072"/>
            <a:chOff x="10332640" y="620688"/>
            <a:chExt cx="1368152" cy="936104"/>
          </a:xfrm>
        </p:grpSpPr>
        <p:cxnSp>
          <p:nvCxnSpPr>
            <p:cNvPr id="29" name="Elbow Connector 28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1475656" y="3717032"/>
            <a:ext cx="1368152" cy="648072"/>
            <a:chOff x="10332640" y="620688"/>
            <a:chExt cx="1368152" cy="936104"/>
          </a:xfrm>
        </p:grpSpPr>
        <p:cxnSp>
          <p:nvCxnSpPr>
            <p:cNvPr id="32" name="Elbow Connector 31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2843808" y="3717032"/>
            <a:ext cx="1368152" cy="648072"/>
            <a:chOff x="10332640" y="620688"/>
            <a:chExt cx="1368152" cy="936104"/>
          </a:xfrm>
        </p:grpSpPr>
        <p:cxnSp>
          <p:nvCxnSpPr>
            <p:cNvPr id="38" name="Elbow Connector 37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4788024" y="3645024"/>
            <a:ext cx="1368152" cy="648072"/>
            <a:chOff x="10332640" y="620688"/>
            <a:chExt cx="1368152" cy="936104"/>
          </a:xfrm>
        </p:grpSpPr>
        <p:cxnSp>
          <p:nvCxnSpPr>
            <p:cNvPr id="41" name="Elbow Connector 40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156176" y="3645024"/>
            <a:ext cx="1368152" cy="648072"/>
            <a:chOff x="10332640" y="620688"/>
            <a:chExt cx="1368152" cy="936104"/>
          </a:xfrm>
        </p:grpSpPr>
        <p:cxnSp>
          <p:nvCxnSpPr>
            <p:cNvPr id="44" name="Elbow Connector 43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6804248" y="4797152"/>
            <a:ext cx="1368152" cy="648072"/>
            <a:chOff x="10332640" y="620688"/>
            <a:chExt cx="1368152" cy="936104"/>
          </a:xfrm>
        </p:grpSpPr>
        <p:cxnSp>
          <p:nvCxnSpPr>
            <p:cNvPr id="47" name="Elbow Connector 46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4860032" y="4797152"/>
            <a:ext cx="1368152" cy="648072"/>
            <a:chOff x="10332640" y="620688"/>
            <a:chExt cx="1368152" cy="936104"/>
          </a:xfrm>
        </p:grpSpPr>
        <p:cxnSp>
          <p:nvCxnSpPr>
            <p:cNvPr id="50" name="Elbow Connector 49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843808" y="4797152"/>
            <a:ext cx="1368152" cy="648072"/>
            <a:chOff x="10332640" y="620688"/>
            <a:chExt cx="1368152" cy="936104"/>
          </a:xfrm>
        </p:grpSpPr>
        <p:cxnSp>
          <p:nvCxnSpPr>
            <p:cNvPr id="53" name="Elbow Connector 52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683568" y="4797152"/>
            <a:ext cx="1368152" cy="648072"/>
            <a:chOff x="10332640" y="620688"/>
            <a:chExt cx="1368152" cy="936104"/>
          </a:xfrm>
        </p:grpSpPr>
        <p:cxnSp>
          <p:nvCxnSpPr>
            <p:cNvPr id="56" name="Elbow Connector 55"/>
            <p:cNvCxnSpPr/>
            <p:nvPr/>
          </p:nvCxnSpPr>
          <p:spPr>
            <a:xfrm rot="5400000">
              <a:off x="10188624" y="764704"/>
              <a:ext cx="936104" cy="648072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 rot="16200000" flipH="1">
              <a:off x="10872700" y="728700"/>
              <a:ext cx="936104" cy="72008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91680" y="1052736"/>
            <a:ext cx="59046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5400" dirty="0" smtClean="0">
                <a:solidFill>
                  <a:schemeClr val="accent6"/>
                </a:solidFill>
              </a:rPr>
              <a:t>Terminology</a:t>
            </a:r>
          </a:p>
          <a:p>
            <a:pPr algn="ctr"/>
            <a:endParaRPr lang="en-AU" sz="5400" dirty="0" smtClean="0">
              <a:solidFill>
                <a:schemeClr val="accent6"/>
              </a:solidFill>
            </a:endParaRPr>
          </a:p>
          <a:p>
            <a:pPr algn="ctr"/>
            <a:r>
              <a:rPr lang="en-AU" sz="5400" dirty="0" smtClean="0">
                <a:solidFill>
                  <a:schemeClr val="accent6"/>
                </a:solidFill>
              </a:rPr>
              <a:t>Got to know it.</a:t>
            </a:r>
          </a:p>
          <a:p>
            <a:pPr algn="ctr"/>
            <a:endParaRPr lang="en-AU" sz="5400" dirty="0" smtClean="0">
              <a:solidFill>
                <a:schemeClr val="accent6"/>
              </a:solidFill>
            </a:endParaRPr>
          </a:p>
          <a:p>
            <a:pPr algn="ctr"/>
            <a:r>
              <a:rPr lang="en-AU" sz="5400" dirty="0" smtClean="0">
                <a:solidFill>
                  <a:schemeClr val="accent6"/>
                </a:solidFill>
              </a:rPr>
              <a:t>(understand it)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6"/>
                </a:solidFill>
              </a:rPr>
              <a:t>Stages of Pregnancy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rgbClr val="FFFF00"/>
                </a:solidFill>
              </a:rPr>
              <a:t>How long is a piece of string</a:t>
            </a:r>
          </a:p>
          <a:p>
            <a:pPr algn="ctr"/>
            <a:endParaRPr lang="en-AU" dirty="0" smtClean="0">
              <a:solidFill>
                <a:srgbClr val="FFFF00"/>
              </a:solidFill>
            </a:endParaRP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Germinal</a:t>
            </a:r>
          </a:p>
          <a:p>
            <a:pPr algn="ctr"/>
            <a:endParaRPr lang="en-AU" dirty="0" smtClean="0">
              <a:solidFill>
                <a:srgbClr val="FFFF00"/>
              </a:solidFill>
            </a:endParaRP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Embryonic </a:t>
            </a:r>
          </a:p>
          <a:p>
            <a:pPr algn="ctr"/>
            <a:endParaRPr lang="en-AU" dirty="0" smtClean="0">
              <a:solidFill>
                <a:srgbClr val="FFFF00"/>
              </a:solidFill>
            </a:endParaRP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Foetal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686800" cy="583264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AU" sz="4200" b="1" dirty="0" smtClean="0">
                <a:solidFill>
                  <a:srgbClr val="FFFF00"/>
                </a:solidFill>
              </a:rPr>
              <a:t>Germinal Stage</a:t>
            </a: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Sperm</a:t>
            </a:r>
            <a:r>
              <a:rPr lang="en-AU" dirty="0" smtClean="0">
                <a:solidFill>
                  <a:schemeClr val="accent6"/>
                </a:solidFill>
              </a:rPr>
              <a:t> 23 chromosomes </a:t>
            </a: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Ovum</a:t>
            </a:r>
            <a:r>
              <a:rPr lang="en-AU" dirty="0" smtClean="0">
                <a:solidFill>
                  <a:schemeClr val="accent6"/>
                </a:solidFill>
              </a:rPr>
              <a:t> 23 chromosomes </a:t>
            </a:r>
          </a:p>
          <a:p>
            <a:pPr algn="ctr"/>
            <a:r>
              <a:rPr lang="en-AU" dirty="0" err="1" smtClean="0">
                <a:solidFill>
                  <a:srgbClr val="FFFF00"/>
                </a:solidFill>
              </a:rPr>
              <a:t>Sperm+Ovum</a:t>
            </a:r>
            <a:r>
              <a:rPr lang="en-AU" dirty="0" smtClean="0">
                <a:solidFill>
                  <a:srgbClr val="FFFF00"/>
                </a:solidFill>
              </a:rPr>
              <a:t> =</a:t>
            </a:r>
            <a:r>
              <a:rPr lang="en-AU" dirty="0" smtClean="0">
                <a:solidFill>
                  <a:schemeClr val="accent6"/>
                </a:solidFill>
              </a:rPr>
              <a:t> 23+23= 46 = </a:t>
            </a:r>
            <a:r>
              <a:rPr lang="en-AU" dirty="0" err="1" smtClean="0">
                <a:solidFill>
                  <a:srgbClr val="FFFF00"/>
                </a:solidFill>
              </a:rPr>
              <a:t>Zygot</a:t>
            </a:r>
            <a:r>
              <a:rPr lang="en-AU" dirty="0" smtClean="0">
                <a:solidFill>
                  <a:schemeClr val="accent6"/>
                </a:solidFill>
              </a:rPr>
              <a:t> and contains full blue print for developing one single cell into a human being.</a:t>
            </a:r>
          </a:p>
          <a:p>
            <a:pPr algn="ctr"/>
            <a:endParaRPr lang="en-AU" dirty="0" smtClean="0">
              <a:solidFill>
                <a:schemeClr val="accent6"/>
              </a:solidFill>
            </a:endParaRPr>
          </a:p>
          <a:p>
            <a:pPr algn="ctr"/>
            <a:r>
              <a:rPr lang="en-AU" dirty="0" err="1" smtClean="0">
                <a:solidFill>
                  <a:srgbClr val="FFFF00"/>
                </a:solidFill>
              </a:rPr>
              <a:t>Zygot</a:t>
            </a:r>
            <a:r>
              <a:rPr lang="en-AU" dirty="0" smtClean="0">
                <a:solidFill>
                  <a:schemeClr val="accent6"/>
                </a:solidFill>
              </a:rPr>
              <a:t> + 4days = 16-20 cells and is now a </a:t>
            </a:r>
            <a:r>
              <a:rPr lang="en-AU" dirty="0" err="1" smtClean="0">
                <a:solidFill>
                  <a:srgbClr val="FFFF00"/>
                </a:solidFill>
              </a:rPr>
              <a:t>Morula</a:t>
            </a:r>
            <a:endParaRPr lang="en-AU" dirty="0" smtClean="0">
              <a:solidFill>
                <a:srgbClr val="FFFF00"/>
              </a:solidFill>
            </a:endParaRPr>
          </a:p>
          <a:p>
            <a:pPr algn="ctr"/>
            <a:endParaRPr lang="en-AU" dirty="0" smtClean="0">
              <a:solidFill>
                <a:srgbClr val="FFFF00"/>
              </a:solidFill>
            </a:endParaRPr>
          </a:p>
          <a:p>
            <a:pPr algn="ctr"/>
            <a:r>
              <a:rPr lang="en-AU" dirty="0" err="1" smtClean="0">
                <a:solidFill>
                  <a:srgbClr val="FFFF00"/>
                </a:solidFill>
              </a:rPr>
              <a:t>Morula</a:t>
            </a:r>
            <a:r>
              <a:rPr lang="en-AU" dirty="0" smtClean="0">
                <a:solidFill>
                  <a:srgbClr val="FFFF00"/>
                </a:solidFill>
              </a:rPr>
              <a:t> </a:t>
            </a:r>
            <a:r>
              <a:rPr lang="en-AU" dirty="0" smtClean="0">
                <a:solidFill>
                  <a:schemeClr val="accent6"/>
                </a:solidFill>
              </a:rPr>
              <a:t>+ 2days = (</a:t>
            </a:r>
            <a:r>
              <a:rPr lang="en-AU" dirty="0" smtClean="0">
                <a:solidFill>
                  <a:srgbClr val="FFFF00"/>
                </a:solidFill>
              </a:rPr>
              <a:t>Differentiation </a:t>
            </a:r>
            <a:r>
              <a:rPr lang="en-AU" dirty="0" smtClean="0">
                <a:solidFill>
                  <a:schemeClr val="accent6"/>
                </a:solidFill>
              </a:rPr>
              <a:t>individual cells begin to take on their specific roles (outer layer and inner cells) = </a:t>
            </a:r>
            <a:r>
              <a:rPr lang="en-AU" dirty="0" err="1" smtClean="0">
                <a:solidFill>
                  <a:srgbClr val="FFFF00"/>
                </a:solidFill>
              </a:rPr>
              <a:t>Blastocyst</a:t>
            </a:r>
            <a:endParaRPr lang="en-AU" dirty="0" smtClean="0">
              <a:solidFill>
                <a:srgbClr val="FFFF00"/>
              </a:solidFill>
            </a:endParaRPr>
          </a:p>
          <a:p>
            <a:pPr algn="ctr"/>
            <a:endParaRPr lang="en-AU" dirty="0" smtClean="0">
              <a:solidFill>
                <a:srgbClr val="FFFF00"/>
              </a:solidFill>
            </a:endParaRPr>
          </a:p>
          <a:p>
            <a:pPr algn="ctr"/>
            <a:r>
              <a:rPr lang="en-AU" dirty="0" err="1" smtClean="0">
                <a:solidFill>
                  <a:srgbClr val="FFFF00"/>
                </a:solidFill>
              </a:rPr>
              <a:t>Blastocyst</a:t>
            </a:r>
            <a:r>
              <a:rPr lang="en-AU" dirty="0" smtClean="0">
                <a:solidFill>
                  <a:srgbClr val="FFFF00"/>
                </a:solidFill>
              </a:rPr>
              <a:t> </a:t>
            </a:r>
            <a:r>
              <a:rPr lang="en-AU" dirty="0" smtClean="0">
                <a:solidFill>
                  <a:schemeClr val="accent6"/>
                </a:solidFill>
              </a:rPr>
              <a:t>= days 6 to 8 baby and placental cells defined. Human chorionic gonadotropin produced. Stops the menstrual cycle. </a:t>
            </a:r>
          </a:p>
          <a:p>
            <a:pPr algn="ctr"/>
            <a:r>
              <a:rPr lang="en-AU" dirty="0" smtClean="0">
                <a:solidFill>
                  <a:srgbClr val="FFFF00"/>
                </a:solidFill>
              </a:rPr>
              <a:t>Implantation = Embryo</a:t>
            </a:r>
          </a:p>
          <a:p>
            <a:pPr algn="ctr"/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363272" cy="55774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4300" dirty="0" smtClean="0">
                <a:solidFill>
                  <a:srgbClr val="FFFF00"/>
                </a:solidFill>
              </a:rPr>
              <a:t>Embryonic stage implantation to end of week 8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Differentiation of cells.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Outer cells (</a:t>
            </a:r>
            <a:r>
              <a:rPr lang="en-AU" dirty="0" err="1" smtClean="0">
                <a:solidFill>
                  <a:schemeClr val="accent6"/>
                </a:solidFill>
              </a:rPr>
              <a:t>choroin</a:t>
            </a:r>
            <a:r>
              <a:rPr lang="en-AU" dirty="0" smtClean="0">
                <a:solidFill>
                  <a:schemeClr val="accent6"/>
                </a:solidFill>
              </a:rPr>
              <a:t>) begin to develop into the placenta and the amniotic sack.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Inner cells grow in three layers.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Ectoderm becomes the neural tube which will form the brain backbone and spinal cord.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From the middle layer (mesoderm) muscles bones heart and circulatory system and sexual organs.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The third layer (endoderm) becomes the internal organs, lungs, liver, bowel, bladder and intestines.</a:t>
            </a:r>
          </a:p>
          <a:p>
            <a:pPr algn="ctr">
              <a:buNone/>
            </a:pPr>
            <a:endParaRPr lang="en-AU" dirty="0" smtClean="0">
              <a:solidFill>
                <a:schemeClr val="accent6"/>
              </a:solidFill>
            </a:endParaRPr>
          </a:p>
          <a:p>
            <a:pPr algn="ctr">
              <a:buNone/>
            </a:pPr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908720"/>
            <a:ext cx="777686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sz="3600" dirty="0" smtClean="0">
                <a:solidFill>
                  <a:schemeClr val="accent6"/>
                </a:solidFill>
              </a:rPr>
              <a:t>Embryonic stage</a:t>
            </a:r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FF00"/>
                </a:solidFill>
              </a:rPr>
              <a:t>Day 17 </a:t>
            </a:r>
            <a:r>
              <a:rPr lang="en-AU" sz="2800" dirty="0" smtClean="0">
                <a:solidFill>
                  <a:schemeClr val="accent6"/>
                </a:solidFill>
              </a:rPr>
              <a:t>thyroid gland begins and is the centre for control of metabolism</a:t>
            </a:r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FF00"/>
                </a:solidFill>
              </a:rPr>
              <a:t>Day 18 </a:t>
            </a:r>
            <a:r>
              <a:rPr lang="en-AU" sz="2800" dirty="0" smtClean="0">
                <a:solidFill>
                  <a:schemeClr val="accent6"/>
                </a:solidFill>
              </a:rPr>
              <a:t>we have a heart and a neural plate which will develop into the brain.</a:t>
            </a:r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FF00"/>
                </a:solidFill>
              </a:rPr>
              <a:t>Day 21 </a:t>
            </a:r>
            <a:r>
              <a:rPr lang="en-AU" sz="2800" dirty="0" smtClean="0">
                <a:solidFill>
                  <a:schemeClr val="accent6"/>
                </a:solidFill>
              </a:rPr>
              <a:t>lungs are developing and the brain has distinguishable areas and heart has chambers and beats, Kidneys and  liver are developing. We have arm and leg buds.</a:t>
            </a:r>
          </a:p>
          <a:p>
            <a:pPr lvl="1"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FF00"/>
                </a:solidFill>
              </a:rPr>
              <a:t>Day 49 </a:t>
            </a:r>
            <a:r>
              <a:rPr lang="en-AU" sz="2800" dirty="0" smtClean="0">
                <a:solidFill>
                  <a:schemeClr val="accent6"/>
                </a:solidFill>
              </a:rPr>
              <a:t>During this time the embryo undergoes a huge phase of cell differentiation and specialisation resulting in an almost tripling in size organs and skeleton are fully defined.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AU" dirty="0" smtClean="0">
                <a:solidFill>
                  <a:srgbClr val="FFFF00"/>
                </a:solidFill>
              </a:rPr>
              <a:t>Foetal Stage Week 9 till birth 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All systems are go.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Muscles nerves and body organs.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Growth and development ++++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Ready for birth</a:t>
            </a:r>
          </a:p>
          <a:p>
            <a:r>
              <a:rPr lang="en-AU" dirty="0" smtClean="0">
                <a:solidFill>
                  <a:schemeClr val="accent6"/>
                </a:solidFill>
              </a:rPr>
              <a:t>Last organs to be finished Lungs, Heart Brain last of all if ever.</a:t>
            </a:r>
            <a:endParaRPr lang="en-A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495</Words>
  <Application>Microsoft Office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Its all about stages...</vt:lpstr>
      <vt:lpstr>PowerPoint Presentation</vt:lpstr>
      <vt:lpstr>PowerPoint Presentation</vt:lpstr>
      <vt:lpstr>PowerPoint Presentation</vt:lpstr>
      <vt:lpstr>Stages of Pregnancy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Love to categorise.</vt:lpstr>
      <vt:lpstr>PowerPoint Presentation</vt:lpstr>
      <vt:lpstr>PowerPoint Presentation</vt:lpstr>
      <vt:lpstr>PowerPoint Presentation</vt:lpstr>
      <vt:lpstr>PowerPoint Presentation</vt:lpstr>
    </vt:vector>
  </TitlesOfParts>
  <Company>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08732246</dc:creator>
  <cp:lastModifiedBy>08470047</cp:lastModifiedBy>
  <cp:revision>61</cp:revision>
  <dcterms:created xsi:type="dcterms:W3CDTF">2011-07-04T01:52:18Z</dcterms:created>
  <dcterms:modified xsi:type="dcterms:W3CDTF">2011-07-21T01:46:25Z</dcterms:modified>
</cp:coreProperties>
</file>